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7" r:id="rId3"/>
    <p:sldId id="272" r:id="rId4"/>
    <p:sldId id="274" r:id="rId5"/>
    <p:sldId id="276" r:id="rId6"/>
    <p:sldId id="286" r:id="rId7"/>
    <p:sldId id="287" r:id="rId8"/>
    <p:sldId id="288" r:id="rId9"/>
    <p:sldId id="289" r:id="rId10"/>
    <p:sldId id="326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1" r:id="rId22"/>
    <p:sldId id="302" r:id="rId23"/>
    <p:sldId id="303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271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643"/>
  </p:normalViewPr>
  <p:slideViewPr>
    <p:cSldViewPr snapToGrid="0" snapToObjects="1">
      <p:cViewPr varScale="1">
        <p:scale>
          <a:sx n="151" d="100"/>
          <a:sy n="151" d="100"/>
        </p:scale>
        <p:origin x="2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B52BA-3295-0343-9E28-A260A811DD10}" type="datetimeFigureOut">
              <a:rPr lang="en-US" smtClean="0"/>
              <a:t>8/2/19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FB5A5B-CC88-B64A-8F56-0DBE0ACA8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1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" y="1122363"/>
            <a:ext cx="11490960" cy="238760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09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76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05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/>
            </a:lvl1pPr>
            <a:lvl2pPr>
              <a:defRPr sz="2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5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68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9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5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3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5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1D4A2-813C-F741-B481-C92B3A596030}" type="datetimeFigureOut">
              <a:rPr lang="en-US" smtClean="0"/>
              <a:t>8/2/19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0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search?utf8=%E2%9C%93&amp;q=stars:%22%3e+100%22+language:Java&amp;type=Repositories&amp;ref=advsearch&amp;l=Java&amp;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" y="1122362"/>
            <a:ext cx="11490960" cy="361292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Enterprise </a:t>
            </a:r>
            <a:r>
              <a:rPr lang="en-US" dirty="0" err="1"/>
              <a:t>Programmering</a:t>
            </a:r>
            <a:r>
              <a:rPr lang="en-US" dirty="0"/>
              <a:t> 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Lesson 02: Web APIs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2829" y="5836244"/>
            <a:ext cx="9144000" cy="466585"/>
          </a:xfrm>
        </p:spPr>
        <p:txBody>
          <a:bodyPr>
            <a:normAutofit lnSpcReduction="10000"/>
          </a:bodyPr>
          <a:lstStyle/>
          <a:p>
            <a:pPr algn="r"/>
            <a:r>
              <a:rPr lang="en-US" dirty="0"/>
              <a:t>Prof. Andrea </a:t>
            </a:r>
            <a:r>
              <a:rPr lang="en-US" dirty="0" err="1"/>
              <a:t>Arcuri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239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not Enough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407" y="1825625"/>
            <a:ext cx="11894695" cy="70021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u="sng" dirty="0">
                <a:solidFill>
                  <a:schemeClr val="accent1"/>
                </a:solidFill>
              </a:rPr>
              <a:t>en.wikipedia.org:443</a:t>
            </a:r>
            <a:r>
              <a:rPr lang="en-US" dirty="0"/>
              <a:t>/wiki/Uniform_Resource_Locator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01069" y="2992769"/>
            <a:ext cx="1909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host:port</a:t>
            </a:r>
            <a:endParaRPr lang="en-US" sz="2800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330975" y="2498494"/>
            <a:ext cx="0" cy="56436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47338" y="4549515"/>
            <a:ext cx="116698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Host and port are needed to establish a TCP connection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But what data should we send to specify that we want to retrieve the HTML page at that location?</a:t>
            </a:r>
          </a:p>
        </p:txBody>
      </p:sp>
    </p:spTree>
    <p:extLst>
      <p:ext uri="{BB962C8B-B14F-4D97-AF65-F5344CB8AC3E}">
        <p14:creationId xmlns:p14="http://schemas.microsoft.com/office/powerpoint/2010/main" val="458072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269" y="1825624"/>
            <a:ext cx="11459980" cy="4755057"/>
          </a:xfrm>
        </p:spPr>
        <p:txBody>
          <a:bodyPr/>
          <a:lstStyle/>
          <a:p>
            <a:r>
              <a:rPr lang="en-US" dirty="0"/>
              <a:t>Protocol Used to specify structure of messages </a:t>
            </a:r>
          </a:p>
          <a:p>
            <a:r>
              <a:rPr lang="en-US" dirty="0"/>
              <a:t>Started at CERN in 1989</a:t>
            </a:r>
          </a:p>
          <a:p>
            <a:r>
              <a:rPr lang="en-US" dirty="0"/>
              <a:t>1995: version 0.9</a:t>
            </a:r>
          </a:p>
          <a:p>
            <a:r>
              <a:rPr lang="en-US" dirty="0"/>
              <a:t>1996: version 1.1</a:t>
            </a:r>
          </a:p>
          <a:p>
            <a:r>
              <a:rPr lang="en-US" dirty="0"/>
              <a:t>1999: “updates” to 1.1</a:t>
            </a:r>
          </a:p>
          <a:p>
            <a:r>
              <a:rPr lang="en-US" dirty="0"/>
              <a:t>2014: more “updates” to 1.1</a:t>
            </a:r>
          </a:p>
          <a:p>
            <a:r>
              <a:rPr lang="en-US" dirty="0"/>
              <a:t>2015: version 2.0</a:t>
            </a:r>
          </a:p>
        </p:txBody>
      </p:sp>
    </p:spTree>
    <p:extLst>
      <p:ext uri="{BB962C8B-B14F-4D97-AF65-F5344CB8AC3E}">
        <p14:creationId xmlns:p14="http://schemas.microsoft.com/office/powerpoint/2010/main" val="3045017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Http Versioning: What a Mess!!!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600" y="1825624"/>
            <a:ext cx="11664000" cy="4877575"/>
          </a:xfrm>
        </p:spPr>
        <p:txBody>
          <a:bodyPr>
            <a:normAutofit/>
          </a:bodyPr>
          <a:lstStyle/>
          <a:p>
            <a:r>
              <a:rPr lang="en-US" dirty="0"/>
              <a:t>HTTP is one the </a:t>
            </a:r>
            <a:r>
              <a:rPr lang="en-US" b="1" dirty="0"/>
              <a:t>worst </a:t>
            </a:r>
            <a:r>
              <a:rPr lang="en-US" dirty="0"/>
              <a:t>examples of versioning done </a:t>
            </a:r>
            <a:r>
              <a:rPr lang="en-US" b="1" dirty="0"/>
              <a:t>wrong</a:t>
            </a:r>
            <a:endParaRPr lang="en-US" dirty="0"/>
          </a:p>
          <a:p>
            <a:r>
              <a:rPr lang="en-US" dirty="0"/>
              <a:t>Changing specs and semantics over 18 years, but still keeping the same version number </a:t>
            </a:r>
            <a:r>
              <a:rPr lang="en-US" b="1" dirty="0"/>
              <a:t>1.1</a:t>
            </a:r>
            <a:r>
              <a:rPr lang="en-US" dirty="0"/>
              <a:t>!!!</a:t>
            </a:r>
          </a:p>
          <a:p>
            <a:r>
              <a:rPr lang="en-US" dirty="0"/>
              <a:t>Why? To support the largest number of browsers, even very old ones</a:t>
            </a:r>
          </a:p>
          <a:p>
            <a:r>
              <a:rPr lang="en-US" dirty="0"/>
              <a:t>Not many people realized there was an update in 2014… you might still find quite a few libraries/tools that wrongly use the 1999 version</a:t>
            </a:r>
          </a:p>
        </p:txBody>
      </p:sp>
    </p:spTree>
    <p:extLst>
      <p:ext uri="{BB962C8B-B14F-4D97-AF65-F5344CB8AC3E}">
        <p14:creationId xmlns:p14="http://schemas.microsoft.com/office/powerpoint/2010/main" val="4148358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RFC (Request for Comments)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800" y="1825624"/>
            <a:ext cx="11700000" cy="482717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Technically, a RFC is not a “standard” yet, but it is de-facto in practice</a:t>
            </a:r>
          </a:p>
          <a:p>
            <a:r>
              <a:rPr lang="en-US" dirty="0"/>
              <a:t>RFC 7230, HTTP/1.1: Message Syntax and Routing</a:t>
            </a:r>
          </a:p>
          <a:p>
            <a:r>
              <a:rPr lang="en-US" dirty="0"/>
              <a:t>RFC 7231, HTTP/1.1: Semantics and Content</a:t>
            </a:r>
          </a:p>
          <a:p>
            <a:r>
              <a:rPr lang="en-US" dirty="0"/>
              <a:t>RFC 7232, HTTP/1.1: Conditional Requests</a:t>
            </a:r>
          </a:p>
          <a:p>
            <a:r>
              <a:rPr lang="en-US" dirty="0"/>
              <a:t>RFC 7233, HTTP/1.1: Range Requests</a:t>
            </a:r>
          </a:p>
          <a:p>
            <a:r>
              <a:rPr lang="en-US" dirty="0"/>
              <a:t>RFC 7234, HTTP/1.1: Caching</a:t>
            </a:r>
          </a:p>
          <a:p>
            <a:r>
              <a:rPr lang="en-US" dirty="0"/>
              <a:t>RFC 7235, HTTP/1.1: Authentication</a:t>
            </a:r>
          </a:p>
          <a:p>
            <a:r>
              <a:rPr lang="en-US" dirty="0"/>
              <a:t>RFC 7540, HTTP/2</a:t>
            </a:r>
          </a:p>
          <a:p>
            <a:r>
              <a:rPr lang="en-US" dirty="0"/>
              <a:t>Etc.</a:t>
            </a:r>
          </a:p>
          <a:p>
            <a:r>
              <a:rPr lang="en-US" i="1" dirty="0"/>
              <a:t>When working with web services, it is fundamental to understand all the low level details of HTTP</a:t>
            </a:r>
          </a:p>
        </p:txBody>
      </p:sp>
    </p:spTree>
    <p:extLst>
      <p:ext uri="{BB962C8B-B14F-4D97-AF65-F5344CB8AC3E}">
        <p14:creationId xmlns:p14="http://schemas.microsoft.com/office/powerpoint/2010/main" val="2083728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1.1 vs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000" y="1825624"/>
            <a:ext cx="11635200" cy="4812775"/>
          </a:xfrm>
        </p:spPr>
        <p:txBody>
          <a:bodyPr>
            <a:normAutofit/>
          </a:bodyPr>
          <a:lstStyle/>
          <a:p>
            <a:r>
              <a:rPr lang="en-US" dirty="0"/>
              <a:t>v2 is quite recent (2015), and still not so common</a:t>
            </a:r>
          </a:p>
          <a:p>
            <a:r>
              <a:rPr lang="en-US" dirty="0"/>
              <a:t>Unless otherwise stated, we will just deal with v1.1</a:t>
            </a:r>
          </a:p>
          <a:p>
            <a:r>
              <a:rPr lang="en-US" dirty="0"/>
              <a:t>From user’s perspective, v2 is like v1.1</a:t>
            </a:r>
          </a:p>
          <a:p>
            <a:pPr lvl="1"/>
            <a:r>
              <a:rPr lang="en-US" dirty="0"/>
              <a:t>Same methods/verbs, just better optimization / performance improvement </a:t>
            </a:r>
          </a:p>
          <a:p>
            <a:pPr lvl="1"/>
            <a:r>
              <a:rPr lang="en-US" dirty="0"/>
              <a:t>More like adding functionalities, not replacing it</a:t>
            </a:r>
          </a:p>
          <a:p>
            <a:r>
              <a:rPr lang="en-US" dirty="0"/>
              <a:t>Main visible difference: v1.1 is “text” based, whereas v2 has its own byte format (less space, but more difficult to read/parse for humans) </a:t>
            </a:r>
          </a:p>
        </p:txBody>
      </p:sp>
    </p:spTree>
    <p:extLst>
      <p:ext uri="{BB962C8B-B14F-4D97-AF65-F5344CB8AC3E}">
        <p14:creationId xmlns:p14="http://schemas.microsoft.com/office/powerpoint/2010/main" val="667982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 Messages: 3 Main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825625"/>
            <a:ext cx="11020425" cy="4782644"/>
          </a:xfrm>
        </p:spPr>
        <p:txBody>
          <a:bodyPr>
            <a:normAutofit/>
          </a:bodyPr>
          <a:lstStyle/>
          <a:p>
            <a:r>
              <a:rPr lang="en-US" dirty="0"/>
              <a:t>First line specifying the action you want to do, </a:t>
            </a:r>
            <a:r>
              <a:rPr lang="en-US" dirty="0" err="1"/>
              <a:t>eg</a:t>
            </a:r>
            <a:r>
              <a:rPr lang="en-US" dirty="0"/>
              <a:t> GET a specific resource</a:t>
            </a:r>
          </a:p>
          <a:p>
            <a:r>
              <a:rPr lang="en-US" dirty="0"/>
              <a:t>Set of </a:t>
            </a:r>
            <a:r>
              <a:rPr lang="en-US" i="1" dirty="0"/>
              <a:t>headers </a:t>
            </a:r>
            <a:r>
              <a:rPr lang="en-US" dirty="0"/>
              <a:t>to provide extra meta-info 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 in which format you want the response: JSON? Plain Text? XML?</a:t>
            </a:r>
          </a:p>
          <a:p>
            <a:pPr lvl="1"/>
            <a:r>
              <a:rPr lang="en-US" dirty="0"/>
              <a:t>In which language? Norwegian? English?</a:t>
            </a:r>
          </a:p>
          <a:p>
            <a:r>
              <a:rPr lang="en-US" dirty="0"/>
              <a:t>(Optional) Body: can be anything. </a:t>
            </a:r>
          </a:p>
          <a:p>
            <a:pPr lvl="1"/>
            <a:r>
              <a:rPr lang="en-US" dirty="0"/>
              <a:t>Request: usually to provide user data, </a:t>
            </a:r>
            <a:r>
              <a:rPr lang="en-US" dirty="0" err="1"/>
              <a:t>eg</a:t>
            </a:r>
            <a:r>
              <a:rPr lang="en-US" dirty="0"/>
              <a:t>, login/password in a submitted form</a:t>
            </a:r>
          </a:p>
          <a:p>
            <a:pPr lvl="1"/>
            <a:r>
              <a:rPr lang="en-US" dirty="0"/>
              <a:t>Response: the actual resource that is retrieved, </a:t>
            </a:r>
            <a:r>
              <a:rPr lang="en-US" dirty="0" err="1"/>
              <a:t>eg</a:t>
            </a:r>
            <a:r>
              <a:rPr lang="en-US" dirty="0"/>
              <a:t> a HTML page</a:t>
            </a:r>
          </a:p>
        </p:txBody>
      </p:sp>
    </p:spTree>
    <p:extLst>
      <p:ext uri="{BB962C8B-B14F-4D97-AF65-F5344CB8AC3E}">
        <p14:creationId xmlns:p14="http://schemas.microsoft.com/office/powerpoint/2010/main" val="1875386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800" y="1825624"/>
            <a:ext cx="11145000" cy="48271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&lt;METOD&gt; &lt;RESOURCE&gt; &lt;PROTOCOL&gt; \r\n</a:t>
            </a:r>
          </a:p>
          <a:p>
            <a:r>
              <a:rPr lang="en-US" dirty="0"/>
              <a:t>Ex.: GET     /    HTTP/1.1</a:t>
            </a:r>
          </a:p>
          <a:p>
            <a:pPr lvl="1"/>
            <a:r>
              <a:rPr lang="en-US" dirty="0"/>
              <a:t>&lt;method&gt;   </a:t>
            </a:r>
            <a:r>
              <a:rPr lang="en-US" b="1" dirty="0"/>
              <a:t>GET</a:t>
            </a:r>
          </a:p>
          <a:p>
            <a:pPr lvl="1"/>
            <a:r>
              <a:rPr lang="en-US" dirty="0"/>
              <a:t>&lt;resource&gt;  </a:t>
            </a:r>
            <a:r>
              <a:rPr lang="en-US" b="1" dirty="0"/>
              <a:t>/</a:t>
            </a:r>
          </a:p>
          <a:p>
            <a:pPr lvl="1"/>
            <a:r>
              <a:rPr lang="en-US" dirty="0"/>
              <a:t>&lt;protocol&gt;  </a:t>
            </a:r>
            <a:r>
              <a:rPr lang="en-US" b="1" dirty="0"/>
              <a:t>HTTP/1.1</a:t>
            </a:r>
          </a:p>
          <a:p>
            <a:r>
              <a:rPr lang="en-US" dirty="0"/>
              <a:t>A resource can be anything</a:t>
            </a:r>
          </a:p>
          <a:p>
            <a:pPr lvl="1"/>
            <a:r>
              <a:rPr lang="en-US" dirty="0"/>
              <a:t>html, jpeg, </a:t>
            </a:r>
            <a:r>
              <a:rPr lang="en-US" dirty="0" err="1"/>
              <a:t>json</a:t>
            </a:r>
            <a:r>
              <a:rPr lang="en-US" dirty="0"/>
              <a:t>, xml, pdf, etc. </a:t>
            </a:r>
          </a:p>
          <a:p>
            <a:r>
              <a:rPr lang="en-US" dirty="0"/>
              <a:t>A resource is identified by its </a:t>
            </a:r>
            <a:r>
              <a:rPr lang="en-US" i="1" dirty="0"/>
              <a:t>path</a:t>
            </a:r>
          </a:p>
          <a:p>
            <a:pPr lvl="1"/>
            <a:r>
              <a:rPr lang="en-US" dirty="0"/>
              <a:t>Recall URI, and such path is same as file-system on Mac/Linux, where “/” is the root</a:t>
            </a:r>
          </a:p>
        </p:txBody>
      </p:sp>
    </p:spTree>
    <p:extLst>
      <p:ext uri="{BB962C8B-B14F-4D97-AF65-F5344CB8AC3E}">
        <p14:creationId xmlns:p14="http://schemas.microsoft.com/office/powerpoint/2010/main" val="393637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kinds of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GET</a:t>
            </a:r>
            <a:r>
              <a:rPr lang="en-US" dirty="0"/>
              <a:t>: to retrieve a resource</a:t>
            </a:r>
          </a:p>
          <a:p>
            <a:r>
              <a:rPr lang="en-US" b="1" dirty="0"/>
              <a:t>POST</a:t>
            </a:r>
            <a:r>
              <a:rPr lang="en-US" dirty="0"/>
              <a:t>: to send data (in the HTTP body), and/or create a resource</a:t>
            </a:r>
          </a:p>
          <a:p>
            <a:r>
              <a:rPr lang="en-US" b="1" dirty="0"/>
              <a:t>PUT</a:t>
            </a:r>
            <a:r>
              <a:rPr lang="en-US" dirty="0"/>
              <a:t>: to replace an existing resource with a new one</a:t>
            </a:r>
          </a:p>
          <a:p>
            <a:r>
              <a:rPr lang="en-US" b="1" dirty="0"/>
              <a:t>PATCH</a:t>
            </a:r>
            <a:r>
              <a:rPr lang="en-US" dirty="0"/>
              <a:t>: to do a partial update on an existing resource</a:t>
            </a:r>
          </a:p>
          <a:p>
            <a:r>
              <a:rPr lang="en-US" b="1" dirty="0"/>
              <a:t>DELETE</a:t>
            </a:r>
            <a:r>
              <a:rPr lang="en-US" dirty="0"/>
              <a:t>: to delete a resource</a:t>
            </a:r>
          </a:p>
          <a:p>
            <a:r>
              <a:rPr lang="en-US" b="1" dirty="0"/>
              <a:t>HEAD</a:t>
            </a:r>
            <a:r>
              <a:rPr lang="en-US" dirty="0"/>
              <a:t>: like a GET, but only return headers, not the resource data</a:t>
            </a:r>
          </a:p>
          <a:p>
            <a:r>
              <a:rPr lang="en-US" dirty="0"/>
              <a:t>OPTIONS: to check what methods are available on a resource</a:t>
            </a:r>
          </a:p>
          <a:p>
            <a:r>
              <a:rPr lang="en-US" dirty="0"/>
              <a:t>TRACE: for debugging</a:t>
            </a:r>
          </a:p>
          <a:p>
            <a:r>
              <a:rPr lang="en-US" dirty="0"/>
              <a:t>CONNECT: tunneling connection through proxy</a:t>
            </a:r>
          </a:p>
        </p:txBody>
      </p:sp>
    </p:spTree>
    <p:extLst>
      <p:ext uri="{BB962C8B-B14F-4D97-AF65-F5344CB8AC3E}">
        <p14:creationId xmlns:p14="http://schemas.microsoft.com/office/powerpoint/2010/main" val="314879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800" y="1825625"/>
            <a:ext cx="11699999" cy="4601808"/>
          </a:xfrm>
        </p:spPr>
        <p:txBody>
          <a:bodyPr/>
          <a:lstStyle/>
          <a:p>
            <a:r>
              <a:rPr lang="en-US" dirty="0"/>
              <a:t>Each of the methods has a clear semantics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 GET does retrieve a resource, whereas DELETE should delete it</a:t>
            </a:r>
          </a:p>
          <a:p>
            <a:r>
              <a:rPr lang="en-US" dirty="0"/>
              <a:t>But </a:t>
            </a:r>
            <a:r>
              <a:rPr lang="en-US" i="1" dirty="0"/>
              <a:t>how</a:t>
            </a:r>
            <a:r>
              <a:rPr lang="en-US" dirty="0"/>
              <a:t> the application server does handle them is completely up to it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an application server could delete a resource when a GET is executed</a:t>
            </a:r>
          </a:p>
        </p:txBody>
      </p:sp>
    </p:spTree>
    <p:extLst>
      <p:ext uri="{BB962C8B-B14F-4D97-AF65-F5344CB8AC3E}">
        <p14:creationId xmlns:p14="http://schemas.microsoft.com/office/powerpoint/2010/main" val="1825200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Verbs should not be in paths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000" y="1825624"/>
            <a:ext cx="11822400" cy="4906375"/>
          </a:xfrm>
        </p:spPr>
        <p:txBody>
          <a:bodyPr>
            <a:normAutofit/>
          </a:bodyPr>
          <a:lstStyle/>
          <a:p>
            <a:r>
              <a:rPr lang="en-US" dirty="0"/>
              <a:t>Given a resource “/x.html”</a:t>
            </a:r>
          </a:p>
          <a:p>
            <a:r>
              <a:rPr lang="en-US" b="1" dirty="0"/>
              <a:t>Wrong</a:t>
            </a:r>
            <a:r>
              <a:rPr lang="en-US" dirty="0"/>
              <a:t>: GET on “www.foo.org/x.html/delete” to delete “x.html” </a:t>
            </a:r>
          </a:p>
          <a:p>
            <a:pPr lvl="1"/>
            <a:r>
              <a:rPr lang="en-US" dirty="0"/>
              <a:t>Here the resource would be “/x.html/delete”</a:t>
            </a:r>
          </a:p>
          <a:p>
            <a:r>
              <a:rPr lang="en-US" dirty="0"/>
              <a:t>Also wrong to use query, </a:t>
            </a:r>
            <a:r>
              <a:rPr lang="en-US" dirty="0" err="1"/>
              <a:t>eg</a:t>
            </a:r>
            <a:r>
              <a:rPr lang="en-US" dirty="0"/>
              <a:t> “www.foo.org/</a:t>
            </a:r>
            <a:r>
              <a:rPr lang="en-US" dirty="0" err="1"/>
              <a:t>x.html</a:t>
            </a:r>
            <a:r>
              <a:rPr lang="en-US" i="1" dirty="0" err="1"/>
              <a:t>?method</a:t>
            </a:r>
            <a:r>
              <a:rPr lang="en-US" i="1" dirty="0"/>
              <a:t>=delete</a:t>
            </a:r>
            <a:r>
              <a:rPr lang="en-US" dirty="0"/>
              <a:t>” </a:t>
            </a:r>
          </a:p>
          <a:p>
            <a:r>
              <a:rPr lang="en-US" dirty="0"/>
              <a:t>Paths should represent/identify resources, and NOT actions on those</a:t>
            </a:r>
          </a:p>
        </p:txBody>
      </p:sp>
    </p:spTree>
    <p:extLst>
      <p:ext uri="{BB962C8B-B14F-4D97-AF65-F5344CB8AC3E}">
        <p14:creationId xmlns:p14="http://schemas.microsoft.com/office/powerpoint/2010/main" val="465285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380" y="1825625"/>
            <a:ext cx="1159002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Refresh knowledge of HTTP protocol</a:t>
            </a:r>
          </a:p>
          <a:p>
            <a:r>
              <a:rPr lang="en-US" dirty="0"/>
              <a:t>Look at how to provide data/operations over the network with a Web Service</a:t>
            </a:r>
          </a:p>
          <a:p>
            <a:r>
              <a:rPr lang="en-US" dirty="0"/>
              <a:t>In the code we will use the term </a:t>
            </a:r>
            <a:r>
              <a:rPr lang="en-US" b="1" dirty="0"/>
              <a:t>REST</a:t>
            </a:r>
            <a:r>
              <a:rPr lang="en-US" dirty="0"/>
              <a:t>, but will not follow </a:t>
            </a:r>
            <a:r>
              <a:rPr lang="en-US" i="1" dirty="0"/>
              <a:t>yet</a:t>
            </a:r>
            <a:r>
              <a:rPr lang="en-US" dirty="0"/>
              <a:t> its architectural guidelines</a:t>
            </a:r>
          </a:p>
          <a:p>
            <a:pPr lvl="1"/>
            <a:r>
              <a:rPr lang="en-US" dirty="0"/>
              <a:t>We will go into its details in Lesson 04</a:t>
            </a:r>
          </a:p>
          <a:p>
            <a:r>
              <a:rPr lang="en-US" dirty="0"/>
              <a:t>We will see other kinds of web services (SOAP and </a:t>
            </a:r>
            <a:r>
              <a:rPr lang="en-US" dirty="0" err="1"/>
              <a:t>GraphQL</a:t>
            </a:r>
            <a:r>
              <a:rPr lang="en-US" dirty="0"/>
              <a:t>) much later in the course</a:t>
            </a:r>
          </a:p>
        </p:txBody>
      </p:sp>
    </p:spTree>
    <p:extLst>
      <p:ext uri="{BB962C8B-B14F-4D97-AF65-F5344CB8AC3E}">
        <p14:creationId xmlns:p14="http://schemas.microsoft.com/office/powerpoint/2010/main" val="7725066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Idempotent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1940" y="1833244"/>
            <a:ext cx="11590020" cy="47275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RFC 7231: “A request method is considered </a:t>
            </a:r>
            <a:r>
              <a:rPr lang="en-US" i="1" dirty="0"/>
              <a:t>idempotent</a:t>
            </a:r>
            <a:r>
              <a:rPr lang="en-US" dirty="0"/>
              <a:t> if the intended effect on the server of multiple identical requests with that method is the same as the effect for a single such request... </a:t>
            </a:r>
          </a:p>
          <a:p>
            <a:pPr marL="0" indent="0">
              <a:buNone/>
            </a:pPr>
            <a:r>
              <a:rPr lang="en-US" dirty="0"/>
              <a:t>… if a client sends a … request and the underlying connection is closed before any response is received, then the client can establish a new connection and retry the idempotent request.”</a:t>
            </a:r>
          </a:p>
        </p:txBody>
      </p:sp>
    </p:spTree>
    <p:extLst>
      <p:ext uri="{BB962C8B-B14F-4D97-AF65-F5344CB8AC3E}">
        <p14:creationId xmlns:p14="http://schemas.microsoft.com/office/powerpoint/2010/main" val="1183629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methods are idempotent?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745202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GET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POST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DELETE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PUT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PATCH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HEAD</a:t>
            </a:r>
          </a:p>
        </p:txBody>
      </p:sp>
      <p:pic>
        <p:nvPicPr>
          <p:cNvPr id="2050" name="Picture 2" descr="Image result for o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402" y="5491869"/>
            <a:ext cx="580008" cy="58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101" y="2430942"/>
            <a:ext cx="585309" cy="585309"/>
          </a:xfrm>
          <a:prstGeom prst="rect">
            <a:avLst/>
          </a:prstGeom>
        </p:spPr>
      </p:pic>
      <p:pic>
        <p:nvPicPr>
          <p:cNvPr id="8" name="Picture 2" descr="Image result for o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402" y="4016599"/>
            <a:ext cx="580008" cy="58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o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172" y="3226421"/>
            <a:ext cx="580008" cy="58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o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402" y="1690688"/>
            <a:ext cx="580008" cy="58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101" y="4762154"/>
            <a:ext cx="585309" cy="58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0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400" y="1825624"/>
            <a:ext cx="11808000" cy="4884775"/>
          </a:xfrm>
        </p:spPr>
        <p:txBody>
          <a:bodyPr>
            <a:normAutofit/>
          </a:bodyPr>
          <a:lstStyle/>
          <a:p>
            <a:r>
              <a:rPr lang="en-US" dirty="0"/>
              <a:t>Extra meta-information, besides Method/Resource</a:t>
            </a:r>
          </a:p>
          <a:p>
            <a:r>
              <a:rPr lang="en-US" dirty="0"/>
              <a:t>Pairs &lt;key&gt;:&lt;value&gt;</a:t>
            </a:r>
          </a:p>
          <a:p>
            <a:r>
              <a:rPr lang="en-US" dirty="0"/>
              <a:t>For example:</a:t>
            </a:r>
          </a:p>
          <a:p>
            <a:pPr lvl="1"/>
            <a:r>
              <a:rPr lang="en-US" dirty="0"/>
              <a:t>In which format am I expecting the resource? HTML? JSON?</a:t>
            </a:r>
          </a:p>
          <a:p>
            <a:pPr lvl="1"/>
            <a:r>
              <a:rPr lang="en-US" dirty="0"/>
              <a:t>In which language do I want it?</a:t>
            </a:r>
          </a:p>
          <a:p>
            <a:pPr lvl="1"/>
            <a:r>
              <a:rPr lang="en-US" dirty="0"/>
              <a:t>Who am I? (important for user authentication)</a:t>
            </a:r>
          </a:p>
          <a:p>
            <a:pPr lvl="1"/>
            <a:r>
              <a:rPr lang="en-US" dirty="0"/>
              <a:t>Should the TCP connection be kept alive, or should it be closed after this HTTP request?</a:t>
            </a:r>
          </a:p>
          <a:p>
            <a:pPr lvl="1"/>
            <a:r>
              <a:rPr lang="en-US" dirty="0"/>
              <a:t>Etc.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8970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020" t="40940" r="1020" b="28635"/>
          <a:stretch/>
        </p:blipFill>
        <p:spPr>
          <a:xfrm>
            <a:off x="-140041" y="552892"/>
            <a:ext cx="16053648" cy="3338623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55180" y="4428417"/>
            <a:ext cx="11720945" cy="210085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Request for </a:t>
            </a:r>
            <a:r>
              <a:rPr lang="en-US" i="1" dirty="0">
                <a:hlinkClick r:id="rId3"/>
              </a:rPr>
              <a:t>www.google.com</a:t>
            </a:r>
            <a:r>
              <a:rPr lang="en-US" i="1" dirty="0"/>
              <a:t> </a:t>
            </a:r>
            <a:r>
              <a:rPr lang="en-US" dirty="0"/>
              <a:t>in a browser (</a:t>
            </a:r>
            <a:r>
              <a:rPr lang="en-US" dirty="0" err="1"/>
              <a:t>eg</a:t>
            </a:r>
            <a:r>
              <a:rPr lang="en-US" dirty="0"/>
              <a:t> Chrome)</a:t>
            </a:r>
            <a:endParaRPr lang="en-US" i="1" dirty="0"/>
          </a:p>
          <a:p>
            <a:r>
              <a:rPr lang="en-US" dirty="0"/>
              <a:t>Recall, you can use </a:t>
            </a:r>
            <a:r>
              <a:rPr lang="en-US" dirty="0" err="1"/>
              <a:t>WireShark</a:t>
            </a:r>
            <a:r>
              <a:rPr lang="en-US" dirty="0"/>
              <a:t> or Chrome Developer Tools</a:t>
            </a:r>
          </a:p>
          <a:p>
            <a:r>
              <a:rPr lang="en-US" dirty="0"/>
              <a:t>Several HTTP headers: </a:t>
            </a:r>
            <a:r>
              <a:rPr lang="en-US" dirty="0" err="1"/>
              <a:t>eg</a:t>
            </a:r>
            <a:r>
              <a:rPr lang="en-US" dirty="0"/>
              <a:t>, including preferred format and language</a:t>
            </a:r>
          </a:p>
        </p:txBody>
      </p:sp>
    </p:spTree>
    <p:extLst>
      <p:ext uri="{BB962C8B-B14F-4D97-AF65-F5344CB8AC3E}">
        <p14:creationId xmlns:p14="http://schemas.microsoft.com/office/powerpoint/2010/main" val="2996660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Body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600" y="1825624"/>
            <a:ext cx="11584800" cy="4899176"/>
          </a:xfrm>
        </p:spPr>
        <p:txBody>
          <a:bodyPr/>
          <a:lstStyle/>
          <a:p>
            <a:r>
              <a:rPr lang="en-US" dirty="0"/>
              <a:t>After last header, there must be an empty line</a:t>
            </a:r>
          </a:p>
          <a:p>
            <a:r>
              <a:rPr lang="en-US" dirty="0"/>
              <a:t>Any data after that, if any, would be part of the payload, </a:t>
            </a:r>
            <a:r>
              <a:rPr lang="en-US" dirty="0" err="1"/>
              <a:t>ie</a:t>
            </a:r>
            <a:r>
              <a:rPr lang="en-US" dirty="0"/>
              <a:t> HTTP body</a:t>
            </a:r>
          </a:p>
          <a:p>
            <a:r>
              <a:rPr lang="en-US" dirty="0"/>
              <a:t>Request: needed for </a:t>
            </a:r>
            <a:r>
              <a:rPr lang="en-US" b="1" dirty="0"/>
              <a:t>POST</a:t>
            </a:r>
            <a:r>
              <a:rPr lang="en-US" dirty="0"/>
              <a:t>, </a:t>
            </a:r>
            <a:r>
              <a:rPr lang="en-US" b="1" dirty="0"/>
              <a:t>PUT</a:t>
            </a:r>
            <a:r>
              <a:rPr lang="en-US" dirty="0"/>
              <a:t> and </a:t>
            </a:r>
            <a:r>
              <a:rPr lang="en-US" b="1" dirty="0"/>
              <a:t>PATCH</a:t>
            </a:r>
          </a:p>
          <a:p>
            <a:r>
              <a:rPr lang="en-US" dirty="0"/>
              <a:t>Response: needed for </a:t>
            </a:r>
            <a:r>
              <a:rPr lang="en-US" b="1" dirty="0"/>
              <a:t>GET </a:t>
            </a:r>
            <a:r>
              <a:rPr lang="en-US" dirty="0"/>
              <a:t>(also the other methods “might” have body, but </a:t>
            </a:r>
            <a:r>
              <a:rPr lang="en-US" b="1" dirty="0"/>
              <a:t>HEAD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298619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462" y="454025"/>
            <a:ext cx="11630025" cy="76517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http://</a:t>
            </a:r>
            <a:r>
              <a:rPr lang="en-US" i="1" dirty="0"/>
              <a:t>www.rd.com</a:t>
            </a:r>
            <a:r>
              <a:rPr lang="en-US" b="1" dirty="0"/>
              <a:t>/wp-content/uploads/sites/2/2016/04/01-cat-wants-to-tell-you-laptop.jpg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136" y="1336553"/>
            <a:ext cx="7893504" cy="526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6184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165" y="489885"/>
            <a:ext cx="10515600" cy="53209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GET with no body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340" y="1550895"/>
            <a:ext cx="11443249" cy="2106707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83340" y="4676403"/>
            <a:ext cx="10515600" cy="532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Have a look at the “Accept” header… there is no “jpg” there, why? </a:t>
            </a:r>
          </a:p>
        </p:txBody>
      </p:sp>
    </p:spTree>
    <p:extLst>
      <p:ext uri="{BB962C8B-B14F-4D97-AF65-F5344CB8AC3E}">
        <p14:creationId xmlns:p14="http://schemas.microsoft.com/office/powerpoint/2010/main" val="9166516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3648" y="254444"/>
            <a:ext cx="6320118" cy="592251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 this case, payload is in JPEG format</a:t>
            </a:r>
          </a:p>
          <a:p>
            <a:r>
              <a:rPr lang="en-US" dirty="0"/>
              <a:t>“Content-type” header: </a:t>
            </a:r>
          </a:p>
          <a:p>
            <a:pPr lvl="1"/>
            <a:r>
              <a:rPr lang="en-US" dirty="0"/>
              <a:t>need to specify the format, </a:t>
            </a:r>
            <a:r>
              <a:rPr lang="en-US" dirty="0" err="1"/>
              <a:t>eg</a:t>
            </a:r>
            <a:r>
              <a:rPr lang="en-US" dirty="0"/>
              <a:t> JPEG. Note this is necessary because what requested by user (“Accept”) might be a list, and also server might return something different</a:t>
            </a:r>
          </a:p>
          <a:p>
            <a:r>
              <a:rPr lang="en-US" dirty="0"/>
              <a:t>“Content-length” header:</a:t>
            </a:r>
          </a:p>
          <a:p>
            <a:pPr lvl="1"/>
            <a:r>
              <a:rPr lang="en-US" dirty="0"/>
              <a:t>Essential, otherwise HTTP parser cannot know when payload is finished</a:t>
            </a:r>
          </a:p>
          <a:p>
            <a:r>
              <a:rPr lang="en-US" dirty="0"/>
              <a:t>Cache handling: headers like “Cache-Control”, “</a:t>
            </a:r>
            <a:r>
              <a:rPr lang="en-US" dirty="0" err="1"/>
              <a:t>ETag</a:t>
            </a:r>
            <a:r>
              <a:rPr lang="en-US" dirty="0"/>
              <a:t>”, “Last-Modified”, etc.</a:t>
            </a:r>
          </a:p>
          <a:p>
            <a:pPr lvl="1"/>
            <a:r>
              <a:rPr lang="en-US" dirty="0"/>
              <a:t>If visiting page for second time, no need to re-download image if hasn’t changed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35" y="254444"/>
            <a:ext cx="4918262" cy="654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2403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kind of headers and body as HTTP request</a:t>
            </a:r>
          </a:p>
          <a:p>
            <a:r>
              <a:rPr lang="en-US" dirty="0"/>
              <a:t>Only first line does differ</a:t>
            </a:r>
          </a:p>
          <a:p>
            <a:r>
              <a:rPr lang="en-US" dirty="0"/>
              <a:t>&lt;PROTOCOL&gt; &lt;STATUS&gt; &lt;DESCRIPTION&gt;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“HTTP/1.1    200    OK” </a:t>
            </a:r>
          </a:p>
          <a:p>
            <a:pPr lvl="2"/>
            <a:r>
              <a:rPr lang="en-US" dirty="0"/>
              <a:t>Note: only 1 space “ ” between the tags, I added extras just for readability</a:t>
            </a:r>
          </a:p>
          <a:p>
            <a:r>
              <a:rPr lang="en-US" dirty="0"/>
              <a:t>When making a request, a lot of things could happen on server, and the “status” is used to say what happened</a:t>
            </a:r>
          </a:p>
        </p:txBody>
      </p:sp>
    </p:spTree>
    <p:extLst>
      <p:ext uri="{BB962C8B-B14F-4D97-AF65-F5344CB8AC3E}">
        <p14:creationId xmlns:p14="http://schemas.microsoft.com/office/powerpoint/2010/main" val="39312342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Status Codes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digit number, divided into “families”</a:t>
            </a:r>
          </a:p>
          <a:p>
            <a:r>
              <a:rPr lang="en-US" dirty="0"/>
              <a:t>1xx: informational, interim response</a:t>
            </a:r>
          </a:p>
          <a:p>
            <a:r>
              <a:rPr lang="en-US" dirty="0"/>
              <a:t>2xx: success</a:t>
            </a:r>
          </a:p>
          <a:p>
            <a:r>
              <a:rPr lang="en-US" dirty="0"/>
              <a:t>3xx: redirection</a:t>
            </a:r>
          </a:p>
          <a:p>
            <a:r>
              <a:rPr lang="en-US" dirty="0"/>
              <a:t>4xx: user error</a:t>
            </a:r>
          </a:p>
          <a:p>
            <a:r>
              <a:rPr lang="en-US" dirty="0"/>
              <a:t>5xx: server error</a:t>
            </a:r>
          </a:p>
        </p:txBody>
      </p:sp>
    </p:spTree>
    <p:extLst>
      <p:ext uri="{BB962C8B-B14F-4D97-AF65-F5344CB8AC3E}">
        <p14:creationId xmlns:p14="http://schemas.microsoft.com/office/powerpoint/2010/main" val="3657261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15824277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2xx Success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800" y="1825625"/>
            <a:ext cx="11865600" cy="4351338"/>
          </a:xfrm>
        </p:spPr>
        <p:txBody>
          <a:bodyPr/>
          <a:lstStyle/>
          <a:p>
            <a:r>
              <a:rPr lang="en-US" b="1" dirty="0"/>
              <a:t>200</a:t>
            </a:r>
            <a:r>
              <a:rPr lang="en-US" dirty="0"/>
              <a:t>: OK</a:t>
            </a:r>
          </a:p>
          <a:p>
            <a:r>
              <a:rPr lang="en-US" b="1" dirty="0"/>
              <a:t>201</a:t>
            </a:r>
            <a:r>
              <a:rPr lang="en-US" dirty="0"/>
              <a:t>: resource created</a:t>
            </a:r>
          </a:p>
          <a:p>
            <a:r>
              <a:rPr lang="en-US" b="1" dirty="0"/>
              <a:t>202</a:t>
            </a:r>
            <a:r>
              <a:rPr lang="en-US" dirty="0"/>
              <a:t>: accepted, but not completed (</a:t>
            </a:r>
            <a:r>
              <a:rPr lang="en-US" dirty="0" err="1"/>
              <a:t>eg</a:t>
            </a:r>
            <a:r>
              <a:rPr lang="en-US" dirty="0"/>
              <a:t>, background operation)</a:t>
            </a:r>
          </a:p>
          <a:p>
            <a:r>
              <a:rPr lang="en-US" b="1" dirty="0"/>
              <a:t>204</a:t>
            </a:r>
            <a:r>
              <a:rPr lang="en-US" dirty="0"/>
              <a:t>: no content (</a:t>
            </a:r>
            <a:r>
              <a:rPr lang="en-US" dirty="0" err="1"/>
              <a:t>eg</a:t>
            </a:r>
            <a:r>
              <a:rPr lang="en-US" dirty="0"/>
              <a:t>, as result of PUT or DELETE)</a:t>
            </a:r>
          </a:p>
        </p:txBody>
      </p:sp>
    </p:spTree>
    <p:extLst>
      <p:ext uri="{BB962C8B-B14F-4D97-AF65-F5344CB8AC3E}">
        <p14:creationId xmlns:p14="http://schemas.microsoft.com/office/powerpoint/2010/main" val="30475145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3xx Redirection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000" y="1825624"/>
            <a:ext cx="11808000" cy="48847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Note: the semantics of these codes is a “</a:t>
            </a:r>
            <a:r>
              <a:rPr lang="en-US" b="1" dirty="0"/>
              <a:t>mess</a:t>
            </a:r>
            <a:r>
              <a:rPr lang="en-US" dirty="0"/>
              <a:t>”, being changing with different “updates” of HTTP 1.1… and being left in an inconsistent state</a:t>
            </a:r>
          </a:p>
          <a:p>
            <a:r>
              <a:rPr lang="en-US" b="1" dirty="0"/>
              <a:t>301</a:t>
            </a:r>
            <a:r>
              <a:rPr lang="en-US" dirty="0"/>
              <a:t> permanent redirection</a:t>
            </a:r>
          </a:p>
          <a:p>
            <a:pPr lvl="1"/>
            <a:r>
              <a:rPr lang="en-US" dirty="0"/>
              <a:t>If X redirects to Y, then client will never ask for X again, and go straight for Y</a:t>
            </a:r>
          </a:p>
          <a:p>
            <a:r>
              <a:rPr lang="en-US" b="1" dirty="0"/>
              <a:t>302</a:t>
            </a:r>
            <a:r>
              <a:rPr lang="en-US" dirty="0"/>
              <a:t> temporary redirection</a:t>
            </a:r>
          </a:p>
          <a:p>
            <a:pPr lvl="1"/>
            <a:r>
              <a:rPr lang="en-US" dirty="0"/>
              <a:t>“May” change verb, </a:t>
            </a:r>
            <a:r>
              <a:rPr lang="en-US" dirty="0" err="1"/>
              <a:t>eg</a:t>
            </a:r>
            <a:r>
              <a:rPr lang="en-US" dirty="0"/>
              <a:t> from POST to GET</a:t>
            </a:r>
          </a:p>
          <a:p>
            <a:r>
              <a:rPr lang="en-US" b="1" dirty="0"/>
              <a:t>307</a:t>
            </a:r>
            <a:r>
              <a:rPr lang="en-US" dirty="0"/>
              <a:t> temporary redirection, but same verb 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a POST stays a POST</a:t>
            </a:r>
          </a:p>
          <a:p>
            <a:r>
              <a:rPr lang="en-US" dirty="0"/>
              <a:t>“</a:t>
            </a:r>
            <a:r>
              <a:rPr lang="en-US" i="1" dirty="0"/>
              <a:t>Location</a:t>
            </a:r>
            <a:r>
              <a:rPr lang="en-US" dirty="0"/>
              <a:t>” header: URI of where we should redirect</a:t>
            </a:r>
          </a:p>
        </p:txBody>
      </p:sp>
    </p:spTree>
    <p:extLst>
      <p:ext uri="{BB962C8B-B14F-4D97-AF65-F5344CB8AC3E}">
        <p14:creationId xmlns:p14="http://schemas.microsoft.com/office/powerpoint/2010/main" val="2281027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825" y="273900"/>
            <a:ext cx="737235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847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4xx User Error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1825624"/>
            <a:ext cx="11606400" cy="4819975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400</a:t>
            </a:r>
            <a:r>
              <a:rPr lang="en-US" dirty="0"/>
              <a:t>: bad request (generic error code)</a:t>
            </a:r>
          </a:p>
          <a:p>
            <a:r>
              <a:rPr lang="en-US" b="1" dirty="0"/>
              <a:t>401</a:t>
            </a:r>
            <a:r>
              <a:rPr lang="en-US" dirty="0"/>
              <a:t>: unauthorized (user not authenticated)</a:t>
            </a:r>
          </a:p>
          <a:p>
            <a:r>
              <a:rPr lang="en-US" b="1" dirty="0"/>
              <a:t>403</a:t>
            </a:r>
            <a:r>
              <a:rPr lang="en-US" dirty="0"/>
              <a:t>: forbidden (authenticated but lacking authorization, or not accessible regardless of </a:t>
            </a:r>
            <a:r>
              <a:rPr lang="en-US" dirty="0" err="1"/>
              <a:t>auth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Note: RFC 7231/7235 are rather ambiguous/confusing when it comes to define authentication/authorization, </a:t>
            </a:r>
            <a:r>
              <a:rPr lang="en-US"/>
              <a:t>and differences </a:t>
            </a:r>
            <a:r>
              <a:rPr lang="en-US" dirty="0"/>
              <a:t>between 401 and 403</a:t>
            </a:r>
          </a:p>
          <a:p>
            <a:r>
              <a:rPr lang="en-US" b="1" dirty="0"/>
              <a:t>404</a:t>
            </a:r>
            <a:r>
              <a:rPr lang="en-US" dirty="0"/>
              <a:t>: not found (likely the most famous HTTP status code)</a:t>
            </a:r>
          </a:p>
          <a:p>
            <a:r>
              <a:rPr lang="en-US" b="1" dirty="0"/>
              <a:t>405</a:t>
            </a:r>
            <a:r>
              <a:rPr lang="en-US" dirty="0"/>
              <a:t>: method not allowed (</a:t>
            </a:r>
            <a:r>
              <a:rPr lang="en-US" dirty="0" err="1"/>
              <a:t>eg</a:t>
            </a:r>
            <a:r>
              <a:rPr lang="en-US" dirty="0"/>
              <a:t> doing DELETE on a read-only resource)</a:t>
            </a:r>
          </a:p>
          <a:p>
            <a:r>
              <a:rPr lang="en-US" b="1" dirty="0"/>
              <a:t>415</a:t>
            </a:r>
            <a:r>
              <a:rPr lang="en-US" dirty="0"/>
              <a:t>: unsupported media type (</a:t>
            </a:r>
            <a:r>
              <a:rPr lang="en-US" dirty="0" err="1"/>
              <a:t>eg</a:t>
            </a:r>
            <a:r>
              <a:rPr lang="en-US" dirty="0"/>
              <a:t> sending XML to JSON-only server)</a:t>
            </a:r>
          </a:p>
        </p:txBody>
      </p:sp>
    </p:spTree>
    <p:extLst>
      <p:ext uri="{BB962C8B-B14F-4D97-AF65-F5344CB8AC3E}">
        <p14:creationId xmlns:p14="http://schemas.microsoft.com/office/powerpoint/2010/main" val="931442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399" y="358775"/>
            <a:ext cx="11726113" cy="61277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Even if error (</a:t>
            </a:r>
            <a:r>
              <a:rPr lang="en-US" dirty="0" err="1"/>
              <a:t>eg</a:t>
            </a:r>
            <a:r>
              <a:rPr lang="en-US" dirty="0"/>
              <a:t> 404), response can have a body, </a:t>
            </a:r>
            <a:r>
              <a:rPr lang="en-US" dirty="0" err="1"/>
              <a:t>eg</a:t>
            </a:r>
            <a:r>
              <a:rPr lang="en-US" dirty="0"/>
              <a:t> an HTML page to display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717155"/>
            <a:ext cx="11726113" cy="454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3308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5xx Server Error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000" y="1825624"/>
            <a:ext cx="11800800" cy="4942376"/>
          </a:xfrm>
        </p:spPr>
        <p:txBody>
          <a:bodyPr>
            <a:normAutofit/>
          </a:bodyPr>
          <a:lstStyle/>
          <a:p>
            <a:r>
              <a:rPr lang="en-US" dirty="0"/>
              <a:t>500: Internal Server Error</a:t>
            </a:r>
          </a:p>
          <a:p>
            <a:pPr lvl="1"/>
            <a:r>
              <a:rPr lang="en-US" dirty="0"/>
              <a:t>Often, a bug, </a:t>
            </a:r>
            <a:r>
              <a:rPr lang="en-US" dirty="0" err="1"/>
              <a:t>eg</a:t>
            </a:r>
            <a:r>
              <a:rPr lang="en-US" dirty="0"/>
              <a:t> an exception in the business logic (like a NPE), that propagates to the application server will be handled with a 500 response</a:t>
            </a:r>
          </a:p>
          <a:p>
            <a:pPr lvl="2"/>
            <a:r>
              <a:rPr lang="en-US" dirty="0"/>
              <a:t>Note: if whole application server does crash, then you get no response…</a:t>
            </a:r>
          </a:p>
          <a:p>
            <a:pPr lvl="1"/>
            <a:r>
              <a:rPr lang="en-US" dirty="0"/>
              <a:t>Required external services have problems, </a:t>
            </a:r>
            <a:r>
              <a:rPr lang="en-US" dirty="0" err="1"/>
              <a:t>eg</a:t>
            </a:r>
            <a:r>
              <a:rPr lang="en-US" dirty="0"/>
              <a:t> database connection failed </a:t>
            </a:r>
          </a:p>
          <a:p>
            <a:r>
              <a:rPr lang="en-US" dirty="0"/>
              <a:t>503: Service Unavailable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overloaded of requests, or scheduled downtime for maintenance </a:t>
            </a:r>
          </a:p>
        </p:txBody>
      </p:sp>
    </p:spTree>
    <p:extLst>
      <p:ext uri="{BB962C8B-B14F-4D97-AF65-F5344CB8AC3E}">
        <p14:creationId xmlns:p14="http://schemas.microsoft.com/office/powerpoint/2010/main" val="14540246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</a:t>
            </a:r>
            <a:r>
              <a:rPr lang="en-US" b="1" dirty="0"/>
              <a:t>S </a:t>
            </a:r>
            <a:r>
              <a:rPr lang="en-US" dirty="0"/>
              <a:t>(HTTP </a:t>
            </a:r>
            <a:r>
              <a:rPr lang="en-US" b="1" dirty="0"/>
              <a:t>S</a:t>
            </a:r>
            <a:r>
              <a:rPr lang="en-US" dirty="0"/>
              <a:t>ecure)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825624"/>
            <a:ext cx="11620500" cy="4864735"/>
          </a:xfrm>
        </p:spPr>
        <p:txBody>
          <a:bodyPr>
            <a:normAutofit fontScale="92500"/>
          </a:bodyPr>
          <a:lstStyle/>
          <a:p>
            <a:r>
              <a:rPr lang="en-US" dirty="0"/>
              <a:t>Encrypted version of HTTP, using  Transport Layer Security (TLS)</a:t>
            </a:r>
          </a:p>
          <a:p>
            <a:r>
              <a:rPr lang="en-US" dirty="0"/>
              <a:t>Usually on port 443 instead of 80</a:t>
            </a:r>
          </a:p>
          <a:p>
            <a:r>
              <a:rPr lang="en-US" dirty="0"/>
              <a:t>URIs are the same as in HTTP (just the “scheme” does change)</a:t>
            </a:r>
          </a:p>
          <a:p>
            <a:r>
              <a:rPr lang="en-US" dirty="0"/>
              <a:t>Note,  the whole HTTP messages are encrypted, </a:t>
            </a:r>
            <a:r>
              <a:rPr lang="en-US" b="1" dirty="0"/>
              <a:t>but still using TCP</a:t>
            </a:r>
          </a:p>
          <a:p>
            <a:pPr lvl="1"/>
            <a:r>
              <a:rPr lang="en-US" dirty="0"/>
              <a:t>this means it is still possible to find out the IP address and port of remote server, although cannot decipher the actual sent messages</a:t>
            </a:r>
          </a:p>
          <a:p>
            <a:pPr lvl="1"/>
            <a:r>
              <a:rPr lang="en-US" dirty="0"/>
              <a:t>this issue can be avoided by going through proxy networks like TOR , or any VPN provider (but this latter would know what you visit) </a:t>
            </a:r>
          </a:p>
        </p:txBody>
      </p:sp>
    </p:spTree>
    <p:extLst>
      <p:ext uri="{BB962C8B-B14F-4D97-AF65-F5344CB8AC3E}">
        <p14:creationId xmlns:p14="http://schemas.microsoft.com/office/powerpoint/2010/main" val="42230003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Repository Modules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72740"/>
          </a:xfrm>
        </p:spPr>
        <p:txBody>
          <a:bodyPr>
            <a:normAutofit/>
          </a:bodyPr>
          <a:lstStyle/>
          <a:p>
            <a:r>
              <a:rPr lang="en-US" i="1" dirty="0"/>
              <a:t>NOTE: most of the explanations will be directly in the code as comments, and not here in the slides</a:t>
            </a:r>
            <a:endParaRPr lang="en-US" b="1" dirty="0"/>
          </a:p>
          <a:p>
            <a:r>
              <a:rPr lang="en-US" b="1" dirty="0"/>
              <a:t>advanced/example-news</a:t>
            </a:r>
          </a:p>
          <a:p>
            <a:r>
              <a:rPr lang="en-US" b="1" dirty="0"/>
              <a:t>advanced/rest/news-rest</a:t>
            </a:r>
          </a:p>
          <a:p>
            <a:r>
              <a:rPr lang="en-US" dirty="0"/>
              <a:t>Study relevant sections in RFC-7230 and RFC-7231 </a:t>
            </a:r>
          </a:p>
        </p:txBody>
      </p:sp>
    </p:spTree>
    <p:extLst>
      <p:ext uri="{BB962C8B-B14F-4D97-AF65-F5344CB8AC3E}">
        <p14:creationId xmlns:p14="http://schemas.microsoft.com/office/powerpoint/2010/main" val="1023732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4" y="13709"/>
            <a:ext cx="9896475" cy="684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101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18" y="504825"/>
            <a:ext cx="11219399" cy="4972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3375" y="5686425"/>
            <a:ext cx="116300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Send a HTTP request over TCP, and get back a HTML page which will be visualized in the browser</a:t>
            </a:r>
          </a:p>
        </p:txBody>
      </p:sp>
    </p:spTree>
    <p:extLst>
      <p:ext uri="{BB962C8B-B14F-4D97-AF65-F5344CB8AC3E}">
        <p14:creationId xmlns:p14="http://schemas.microsoft.com/office/powerpoint/2010/main" val="2085233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URL (Uniform Resource Locator)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10580" cy="161682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Reference to a web resource and how to retrieve it</a:t>
            </a:r>
          </a:p>
          <a:p>
            <a:r>
              <a:rPr lang="en-US" b="1" dirty="0"/>
              <a:t>scheme:[//[</a:t>
            </a:r>
            <a:r>
              <a:rPr lang="en-US" b="1" dirty="0" err="1"/>
              <a:t>user:password</a:t>
            </a:r>
            <a:r>
              <a:rPr lang="en-US" b="1" dirty="0"/>
              <a:t>@]host[:port]][/]path[?query][#fragment]</a:t>
            </a:r>
          </a:p>
          <a:p>
            <a:r>
              <a:rPr lang="en-US" dirty="0"/>
              <a:t>https://en.wikipedia.org:443/wiki/Uniform_Resource_Locator#Syntax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97565" y="3972210"/>
            <a:ext cx="13515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scheme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66236" y="4066676"/>
            <a:ext cx="827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port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05201" y="4784660"/>
            <a:ext cx="884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06343" y="4809631"/>
            <a:ext cx="900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path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180063" y="3972210"/>
            <a:ext cx="136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fragmet</a:t>
            </a:r>
            <a:endParaRPr lang="en-US" sz="2800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1373360" y="3377133"/>
            <a:ext cx="17450" cy="65948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0714743" y="3311818"/>
            <a:ext cx="4484" cy="75607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7502177" y="3377133"/>
            <a:ext cx="12808" cy="141578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0"/>
          </p:cNvCxnSpPr>
          <p:nvPr/>
        </p:nvCxnSpPr>
        <p:spPr>
          <a:xfrm flipV="1">
            <a:off x="4979893" y="3247482"/>
            <a:ext cx="0" cy="8191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322225" y="3377134"/>
            <a:ext cx="24491" cy="132549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687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09" y="1825625"/>
            <a:ext cx="11818044" cy="4867168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Scheme</a:t>
            </a:r>
            <a:r>
              <a:rPr lang="en-US" dirty="0"/>
              <a:t>: how to access the resource</a:t>
            </a:r>
          </a:p>
          <a:p>
            <a:pPr lvl="1"/>
            <a:r>
              <a:rPr lang="en-US" dirty="0"/>
              <a:t>http, https, file, ftp, etc.</a:t>
            </a:r>
          </a:p>
          <a:p>
            <a:r>
              <a:rPr lang="en-US" b="1" dirty="0"/>
              <a:t>Host</a:t>
            </a:r>
            <a:r>
              <a:rPr lang="en-US" dirty="0"/>
              <a:t>: the name of the server, or directly its numeric IP address</a:t>
            </a:r>
          </a:p>
          <a:p>
            <a:r>
              <a:rPr lang="en-US" b="1" dirty="0"/>
              <a:t>Port</a:t>
            </a:r>
            <a:r>
              <a:rPr lang="en-US" dirty="0"/>
              <a:t>: the listening port you will connect to on the remote server</a:t>
            </a:r>
          </a:p>
          <a:p>
            <a:r>
              <a:rPr lang="en-US" b="1" dirty="0"/>
              <a:t>Path</a:t>
            </a:r>
            <a:r>
              <a:rPr lang="en-US" dirty="0"/>
              <a:t>: identifies the resource, usually in a hierarchical format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/a/b/c  </a:t>
            </a:r>
          </a:p>
          <a:p>
            <a:r>
              <a:rPr lang="en-US" b="1" dirty="0"/>
              <a:t>Query</a:t>
            </a:r>
            <a:r>
              <a:rPr lang="en-US" dirty="0"/>
              <a:t>: starting with “?”, list of &lt;key&gt;=&lt;value&gt; properties, separated by “&amp;”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 https://github.com/search</a:t>
            </a:r>
            <a:r>
              <a:rPr lang="en-US" b="1" dirty="0"/>
              <a:t>?q=java&amp;type=Repositories&amp;ref=searchresults</a:t>
            </a:r>
          </a:p>
          <a:p>
            <a:r>
              <a:rPr lang="en-US" b="1" dirty="0"/>
              <a:t>Fragment</a:t>
            </a:r>
            <a:r>
              <a:rPr lang="en-US" dirty="0"/>
              <a:t>: identifier of further resource, usually inside the main you requested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, a section inside an HTML page</a:t>
            </a:r>
          </a:p>
        </p:txBody>
      </p:sp>
    </p:spTree>
    <p:extLst>
      <p:ext uri="{BB962C8B-B14F-4D97-AF65-F5344CB8AC3E}">
        <p14:creationId xmlns:p14="http://schemas.microsoft.com/office/powerpoint/2010/main" val="473096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00" y="119225"/>
            <a:ext cx="11807100" cy="1836575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hlinkClick r:id="rId2"/>
              </a:rPr>
              <a:t>https://github.com/search</a:t>
            </a:r>
            <a:r>
              <a:rPr lang="en-US" b="1" dirty="0">
                <a:hlinkClick r:id="rId2"/>
              </a:rPr>
              <a:t>?</a:t>
            </a:r>
            <a:r>
              <a:rPr lang="en-US" dirty="0">
                <a:hlinkClick r:id="rId2"/>
              </a:rPr>
              <a:t>utf8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%E2%9C%93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q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stars%3A%22%3E+100%22+language%3AJava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type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Repositories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ref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advsearch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l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Java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l</a:t>
            </a:r>
            <a:r>
              <a:rPr lang="en-US" b="1" dirty="0"/>
              <a:t>=</a:t>
            </a:r>
          </a:p>
          <a:p>
            <a:r>
              <a:rPr lang="en-US" dirty="0"/>
              <a:t>The asked page/resource is </a:t>
            </a:r>
            <a:r>
              <a:rPr lang="en-US" b="1" dirty="0"/>
              <a:t>/search</a:t>
            </a:r>
            <a:r>
              <a:rPr lang="en-US" dirty="0"/>
              <a:t>, where it is retrieved in different ways based on the list of query “?” parameters</a:t>
            </a:r>
          </a:p>
          <a:p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64" y="2133600"/>
            <a:ext cx="5393681" cy="447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6013" y="2133600"/>
            <a:ext cx="5995987" cy="373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214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URI (Uniform Resource Identifier)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521" y="1825625"/>
            <a:ext cx="11926958" cy="5032375"/>
          </a:xfrm>
        </p:spPr>
        <p:txBody>
          <a:bodyPr>
            <a:normAutofit/>
          </a:bodyPr>
          <a:lstStyle/>
          <a:p>
            <a:r>
              <a:rPr lang="en-US" dirty="0"/>
              <a:t>String of characters used to identify a resource</a:t>
            </a:r>
          </a:p>
          <a:p>
            <a:r>
              <a:rPr lang="en-US" dirty="0"/>
              <a:t>A URL is a URI: </a:t>
            </a:r>
          </a:p>
          <a:p>
            <a:pPr lvl="1"/>
            <a:r>
              <a:rPr lang="en-US" dirty="0"/>
              <a:t>Exactly same format</a:t>
            </a:r>
          </a:p>
          <a:p>
            <a:pPr lvl="1"/>
            <a:r>
              <a:rPr lang="en-US" dirty="0"/>
              <a:t>In URL, the resource is typically located on a network</a:t>
            </a:r>
          </a:p>
          <a:p>
            <a:pPr lvl="1"/>
            <a:r>
              <a:rPr lang="en-US" dirty="0"/>
              <a:t>Given a URL, you should be able to access the resource, which is not necessarily true for URI </a:t>
            </a:r>
          </a:p>
          <a:p>
            <a:r>
              <a:rPr lang="en-US" dirty="0"/>
              <a:t>The distinction between URL and URI is conceptually very thin</a:t>
            </a:r>
          </a:p>
          <a:p>
            <a:pPr lvl="1"/>
            <a:r>
              <a:rPr lang="en-US" dirty="0"/>
              <a:t>Most people use the two terms interchangeably  </a:t>
            </a:r>
          </a:p>
        </p:txBody>
      </p:sp>
    </p:spTree>
    <p:extLst>
      <p:ext uri="{BB962C8B-B14F-4D97-AF65-F5344CB8AC3E}">
        <p14:creationId xmlns:p14="http://schemas.microsoft.com/office/powerpoint/2010/main" val="3361988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6728</TotalTime>
  <Words>2122</Words>
  <Application>Microsoft Macintosh PowerPoint</Application>
  <PresentationFormat>Widescreen</PresentationFormat>
  <Paragraphs>213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Enterprise Programmering 2  Lesson 02: Web APIs</vt:lpstr>
      <vt:lpstr>Goals</vt:lpstr>
      <vt:lpstr>HTTP</vt:lpstr>
      <vt:lpstr>PowerPoint Presentation</vt:lpstr>
      <vt:lpstr>PowerPoint Presentation</vt:lpstr>
      <vt:lpstr>URL (Uniform Resource Locator)</vt:lpstr>
      <vt:lpstr>Cont.</vt:lpstr>
      <vt:lpstr>PowerPoint Presentation</vt:lpstr>
      <vt:lpstr>URI (Uniform Resource Identifier)</vt:lpstr>
      <vt:lpstr>TCP not Enough</vt:lpstr>
      <vt:lpstr>HTTP History</vt:lpstr>
      <vt:lpstr>Http Versioning: What a Mess!!!</vt:lpstr>
      <vt:lpstr>RFC (Request for Comments)</vt:lpstr>
      <vt:lpstr>HTTP 1.1 vs 2</vt:lpstr>
      <vt:lpstr>HTTP Messages: 3 Main Parts</vt:lpstr>
      <vt:lpstr>First line</vt:lpstr>
      <vt:lpstr>Different kinds of Methods</vt:lpstr>
      <vt:lpstr>Method Semantics</vt:lpstr>
      <vt:lpstr>Verbs should not be in paths</vt:lpstr>
      <vt:lpstr>Idempotent Methods</vt:lpstr>
      <vt:lpstr>Which methods are idempotent?</vt:lpstr>
      <vt:lpstr>Headers</vt:lpstr>
      <vt:lpstr>PowerPoint Presentation</vt:lpstr>
      <vt:lpstr>HTTP Body</vt:lpstr>
      <vt:lpstr>PowerPoint Presentation</vt:lpstr>
      <vt:lpstr>PowerPoint Presentation</vt:lpstr>
      <vt:lpstr>PowerPoint Presentation</vt:lpstr>
      <vt:lpstr>HTTP Response</vt:lpstr>
      <vt:lpstr>HTTP Status Codes</vt:lpstr>
      <vt:lpstr>2xx Success</vt:lpstr>
      <vt:lpstr>3xx Redirection</vt:lpstr>
      <vt:lpstr>PowerPoint Presentation</vt:lpstr>
      <vt:lpstr>4xx User Error</vt:lpstr>
      <vt:lpstr>PowerPoint Presentation</vt:lpstr>
      <vt:lpstr>5xx Server Error</vt:lpstr>
      <vt:lpstr>HTTPS (HTTP Secure)</vt:lpstr>
      <vt:lpstr>Git Repository Modules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 Arcuri</dc:creator>
  <cp:lastModifiedBy>Andrea Arcuri</cp:lastModifiedBy>
  <cp:revision>266</cp:revision>
  <cp:lastPrinted>2017-12-21T12:07:11Z</cp:lastPrinted>
  <dcterms:created xsi:type="dcterms:W3CDTF">2017-12-10T14:32:25Z</dcterms:created>
  <dcterms:modified xsi:type="dcterms:W3CDTF">2019-08-02T10:51:35Z</dcterms:modified>
</cp:coreProperties>
</file>

<file path=docProps/thumbnail.jpeg>
</file>